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2"/>
  </p:notesMasterIdLst>
  <p:sldIdLst>
    <p:sldId id="256" r:id="rId2"/>
    <p:sldId id="274" r:id="rId3"/>
    <p:sldId id="330" r:id="rId4"/>
    <p:sldId id="270" r:id="rId5"/>
    <p:sldId id="280" r:id="rId6"/>
    <p:sldId id="281" r:id="rId7"/>
    <p:sldId id="260" r:id="rId8"/>
    <p:sldId id="259" r:id="rId9"/>
    <p:sldId id="283" r:id="rId10"/>
    <p:sldId id="303" r:id="rId11"/>
    <p:sldId id="287" r:id="rId12"/>
    <p:sldId id="286" r:id="rId13"/>
    <p:sldId id="288" r:id="rId14"/>
    <p:sldId id="290" r:id="rId15"/>
    <p:sldId id="292" r:id="rId16"/>
    <p:sldId id="291" r:id="rId17"/>
    <p:sldId id="293" r:id="rId18"/>
    <p:sldId id="294" r:id="rId19"/>
    <p:sldId id="295" r:id="rId20"/>
    <p:sldId id="289" r:id="rId21"/>
    <p:sldId id="285" r:id="rId22"/>
    <p:sldId id="284" r:id="rId23"/>
    <p:sldId id="296" r:id="rId24"/>
    <p:sldId id="297" r:id="rId25"/>
    <p:sldId id="299" r:id="rId26"/>
    <p:sldId id="300" r:id="rId27"/>
    <p:sldId id="333" r:id="rId28"/>
    <p:sldId id="343" r:id="rId29"/>
    <p:sldId id="332" r:id="rId30"/>
    <p:sldId id="261" r:id="rId31"/>
    <p:sldId id="262" r:id="rId32"/>
    <p:sldId id="302" r:id="rId33"/>
    <p:sldId id="301" r:id="rId34"/>
    <p:sldId id="263" r:id="rId35"/>
    <p:sldId id="352" r:id="rId36"/>
    <p:sldId id="348" r:id="rId37"/>
    <p:sldId id="264" r:id="rId38"/>
    <p:sldId id="324" r:id="rId39"/>
    <p:sldId id="347" r:id="rId40"/>
    <p:sldId id="353" r:id="rId41"/>
    <p:sldId id="354" r:id="rId42"/>
    <p:sldId id="356" r:id="rId43"/>
    <p:sldId id="358" r:id="rId44"/>
    <p:sldId id="357" r:id="rId45"/>
    <p:sldId id="325" r:id="rId46"/>
    <p:sldId id="361" r:id="rId47"/>
    <p:sldId id="266" r:id="rId48"/>
    <p:sldId id="360" r:id="rId49"/>
    <p:sldId id="362" r:id="rId50"/>
    <p:sldId id="363" r:id="rId51"/>
    <p:sldId id="364" r:id="rId52"/>
    <p:sldId id="365" r:id="rId53"/>
    <p:sldId id="359" r:id="rId54"/>
    <p:sldId id="267" r:id="rId55"/>
    <p:sldId id="334" r:id="rId56"/>
    <p:sldId id="344" r:id="rId57"/>
    <p:sldId id="335" r:id="rId58"/>
    <p:sldId id="271" r:id="rId59"/>
    <p:sldId id="268" r:id="rId60"/>
    <p:sldId id="340" r:id="rId61"/>
    <p:sldId id="345" r:id="rId62"/>
    <p:sldId id="341" r:id="rId63"/>
    <p:sldId id="329" r:id="rId64"/>
    <p:sldId id="273" r:id="rId65"/>
    <p:sldId id="342" r:id="rId66"/>
    <p:sldId id="346" r:id="rId67"/>
    <p:sldId id="269" r:id="rId68"/>
    <p:sldId id="275" r:id="rId69"/>
    <p:sldId id="350" r:id="rId70"/>
    <p:sldId id="351"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330"/>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The Problem Transition" id="{C7EE9BE6-4362-45D0-A462-7A9E847E9E32}">
          <p14:sldIdLst>
            <p14:sldId id="333"/>
            <p14:sldId id="343"/>
            <p14:sldId id="332"/>
          </p14:sldIdLst>
        </p14:section>
        <p14:section name="Fiat Crypto" id="{9CFFB8FB-645F-45B2-AF3A-1B70B1B568AB}">
          <p14:sldIdLst>
            <p14:sldId id="261"/>
            <p14:sldId id="262"/>
            <p14:sldId id="302"/>
            <p14:sldId id="301"/>
            <p14:sldId id="263"/>
            <p14:sldId id="352"/>
            <p14:sldId id="348"/>
            <p14:sldId id="264"/>
            <p14:sldId id="324"/>
            <p14:sldId id="347"/>
            <p14:sldId id="353"/>
            <p14:sldId id="354"/>
            <p14:sldId id="356"/>
            <p14:sldId id="358"/>
            <p14:sldId id="357"/>
            <p14:sldId id="325"/>
            <p14:sldId id="361"/>
            <p14:sldId id="266"/>
            <p14:sldId id="360"/>
            <p14:sldId id="362"/>
            <p14:sldId id="363"/>
            <p14:sldId id="364"/>
            <p14:sldId id="365"/>
            <p14:sldId id="359"/>
            <p14:sldId id="267"/>
          </p14:sldIdLst>
        </p14:section>
        <p14:section name="Fiat Crypto Transition" id="{77BCA144-DC64-4374-94FB-BF78F1A6AD47}">
          <p14:sldIdLst>
            <p14:sldId id="334"/>
            <p14:sldId id="344"/>
            <p14:sldId id="335"/>
          </p14:sldIdLst>
        </p14:section>
        <p14:section name="Takeaways: What's Working" id="{0A6204B2-E481-4EE1-8FC8-C318051DB343}">
          <p14:sldIdLst>
            <p14:sldId id="271"/>
            <p14:sldId id="268"/>
          </p14:sldIdLst>
        </p14:section>
        <p14:section name="Takeaways: What's Working Transition" id="{7D0A236F-1DBC-4CB5-9933-A0C56092ED36}">
          <p14:sldIdLst>
            <p14:sldId id="340"/>
            <p14:sldId id="345"/>
            <p14:sldId id="341"/>
          </p14:sldIdLst>
        </p14:section>
        <p14:section name="Takeaways: What Needs to Change" id="{090EF27D-0B1A-4D02-9A7B-A2BF895A0813}">
          <p14:sldIdLst>
            <p14:sldId id="329"/>
            <p14:sldId id="273"/>
          </p14:sldIdLst>
        </p14:section>
        <p14:section name="Takeaways: What Needs to Change Transition" id="{99D8D1EE-072D-410F-8445-93302BF74003}">
          <p14:sldIdLst>
            <p14:sldId id="342"/>
            <p14:sldId id="346"/>
          </p14:sldIdLst>
        </p14:section>
        <p14:section name="Q&amp;A" id="{4B17955E-F537-4A60-8056-1C00B99ED2A3}">
          <p14:sldIdLst>
            <p14:sldId id="269"/>
            <p14:sldId id="275"/>
          </p14:sldIdLst>
        </p14:section>
        <p14:section name="Rejects" id="{1E60F2EE-CB33-4FCF-9EFE-32DC0F52B41C}">
          <p14:sldIdLst>
            <p14:sldId id="350"/>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6556" autoAdjust="0"/>
  </p:normalViewPr>
  <p:slideViewPr>
    <p:cSldViewPr snapToGrid="0">
      <p:cViewPr varScale="1">
        <p:scale>
          <a:sx n="63" d="100"/>
          <a:sy n="63" d="100"/>
        </p:scale>
        <p:origin x="2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 binders (also = # rewrites)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2109739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5157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416196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349609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manageable chunks are broken here, so that we get fast low-level code out (this is a general pattern around performant code)</a:t>
            </a:r>
          </a:p>
          <a:p>
            <a:r>
              <a:rPr lang="en-US" dirty="0"/>
              <a:t>A large chunk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40</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41</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43</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49</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50</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51</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a:t>
            </a:r>
            <a:r>
              <a:rPr lang="en-US"/>
              <a:t>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53</a:t>
            </a:fld>
            <a:endParaRPr lang="en-US"/>
          </a:p>
        </p:txBody>
      </p:sp>
    </p:spTree>
    <p:extLst>
      <p:ext uri="{BB962C8B-B14F-4D97-AF65-F5344CB8AC3E}">
        <p14:creationId xmlns:p14="http://schemas.microsoft.com/office/powerpoint/2010/main" val="418499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55</a:t>
            </a:fld>
            <a:endParaRPr lang="en-US"/>
          </a:p>
        </p:txBody>
      </p:sp>
    </p:spTree>
    <p:extLst>
      <p:ext uri="{BB962C8B-B14F-4D97-AF65-F5344CB8AC3E}">
        <p14:creationId xmlns:p14="http://schemas.microsoft.com/office/powerpoint/2010/main" val="3843830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56</a:t>
            </a:fld>
            <a:endParaRPr lang="en-US"/>
          </a:p>
        </p:txBody>
      </p:sp>
    </p:spTree>
    <p:extLst>
      <p:ext uri="{BB962C8B-B14F-4D97-AF65-F5344CB8AC3E}">
        <p14:creationId xmlns:p14="http://schemas.microsoft.com/office/powerpoint/2010/main" val="3633746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1968142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19941306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2642538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62</a:t>
            </a:fld>
            <a:endParaRPr lang="en-US"/>
          </a:p>
        </p:txBody>
      </p:sp>
    </p:spTree>
    <p:extLst>
      <p:ext uri="{BB962C8B-B14F-4D97-AF65-F5344CB8AC3E}">
        <p14:creationId xmlns:p14="http://schemas.microsoft.com/office/powerpoint/2010/main" val="3439866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74055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66</a:t>
            </a:fld>
            <a:endParaRPr lang="en-US"/>
          </a:p>
        </p:txBody>
      </p:sp>
    </p:spTree>
    <p:extLst>
      <p:ext uri="{BB962C8B-B14F-4D97-AF65-F5344CB8AC3E}">
        <p14:creationId xmlns:p14="http://schemas.microsoft.com/office/powerpoint/2010/main" val="304079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2207127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355038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https://retrocomputing.stackexchange.com/questions/5425/how-many-lines-of-code-were-in-the-first-unix-version-with-the-thompson-shell</a:t>
            </a:r>
          </a:p>
          <a:p>
            <a:r>
              <a:rPr lang="en-US" dirty="0"/>
              <a:t>https://www.informationisbeautiful.net/visualizations/million-lines-of-code/</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7.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8.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8.xml"/><Relationship Id="rId12"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slide" Target="slide63.xml"/><Relationship Id="rId4" Type="http://schemas.openxmlformats.org/officeDocument/2006/relationships/slide" Target="slide30.xml"/><Relationship Id="rId9" Type="http://schemas.openxmlformats.org/officeDocument/2006/relationships/image" Target="../media/image4.png"/><Relationship Id="rId1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7.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8.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3.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0.xml"/><Relationship Id="rId3" Type="http://schemas.openxmlformats.org/officeDocument/2006/relationships/image" Target="../media/image3.png"/><Relationship Id="rId7" Type="http://schemas.openxmlformats.org/officeDocument/2006/relationships/slide" Target="slide63.xml"/><Relationship Id="rId12"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slide" Target="slide4.xml"/><Relationship Id="rId4" Type="http://schemas.openxmlformats.org/officeDocument/2006/relationships/slide" Target="slide58.xml"/><Relationship Id="rId9" Type="http://schemas.openxmlformats.org/officeDocument/2006/relationships/image" Target="../media/image1.png"/><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8.xml"/><Relationship Id="rId12"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slide" Target="slide63.xml"/><Relationship Id="rId4" Type="http://schemas.openxmlformats.org/officeDocument/2006/relationships/slide" Target="slide30.xml"/><Relationship Id="rId9" Type="http://schemas.openxmlformats.org/officeDocument/2006/relationships/image" Target="../media/image4.png"/><Relationship Id="rId1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slide" Target="slide30.xml"/><Relationship Id="rId3" Type="http://schemas.openxmlformats.org/officeDocument/2006/relationships/image" Target="../media/image3.png"/><Relationship Id="rId7" Type="http://schemas.openxmlformats.org/officeDocument/2006/relationships/slide" Target="slide63.xml"/><Relationship Id="rId12"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0.png"/><Relationship Id="rId10" Type="http://schemas.openxmlformats.org/officeDocument/2006/relationships/slide" Target="slide4.xml"/><Relationship Id="rId4" Type="http://schemas.openxmlformats.org/officeDocument/2006/relationships/slide" Target="slide58.xml"/><Relationship Id="rId9" Type="http://schemas.openxmlformats.org/officeDocument/2006/relationships/image" Target="../media/image1.png"/><Relationship Id="rId14" Type="http://schemas.openxmlformats.org/officeDocument/2006/relationships/image" Target="../media/image18.png"/></Relationships>
</file>

<file path=ppt/slides/_rels/slide5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7.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8.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3.xml"/></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58.xml"/><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slide" Target="slide30.xml"/><Relationship Id="rId4" Type="http://schemas.openxmlformats.org/officeDocument/2006/relationships/slide" Target="slide63.xml"/><Relationship Id="rId9" Type="http://schemas.openxmlformats.org/officeDocument/2006/relationships/image" Target="../media/image2.png"/><Relationship Id="rId1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slide" Target="slide58.xml"/><Relationship Id="rId3" Type="http://schemas.openxmlformats.org/officeDocument/2006/relationships/image" Target="../media/image4.png"/><Relationship Id="rId7" Type="http://schemas.openxmlformats.org/officeDocument/2006/relationships/slide" Target="slide4.xml"/><Relationship Id="rId12"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png"/><Relationship Id="rId5" Type="http://schemas.openxmlformats.org/officeDocument/2006/relationships/image" Target="../media/image40.png"/><Relationship Id="rId10" Type="http://schemas.openxmlformats.org/officeDocument/2006/relationships/slide" Target="slide30.xml"/><Relationship Id="rId4" Type="http://schemas.openxmlformats.org/officeDocument/2006/relationships/slide" Target="slide63.xml"/><Relationship Id="rId9" Type="http://schemas.openxmlformats.org/officeDocument/2006/relationships/image" Target="../media/image2.png"/><Relationship Id="rId14" Type="http://schemas.openxmlformats.org/officeDocument/2006/relationships/image" Target="../media/image190.png"/></Relationships>
</file>

<file path=ppt/slides/_rels/slide61.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7.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8.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3.xml"/></Relationships>
</file>

<file path=ppt/slides/_rels/slide6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3.xml"/><Relationship Id="rId3" Type="http://schemas.openxmlformats.org/officeDocument/2006/relationships/image" Target="../media/image1.png"/><Relationship Id="rId7" Type="http://schemas.openxmlformats.org/officeDocument/2006/relationships/slide" Target="slide30.xml"/><Relationship Id="rId12"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slide" Target="slide58.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63.xml"/><Relationship Id="rId3" Type="http://schemas.openxmlformats.org/officeDocument/2006/relationships/image" Target="../media/image1.png"/><Relationship Id="rId7" Type="http://schemas.openxmlformats.org/officeDocument/2006/relationships/slide" Target="slide30.xml"/><Relationship Id="rId12"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slide" Target="slide58.xml"/><Relationship Id="rId4" Type="http://schemas.openxmlformats.org/officeDocument/2006/relationships/slide" Target="slide4.xml"/><Relationship Id="rId9" Type="http://schemas.openxmlformats.org/officeDocument/2006/relationships/image" Target="../media/image3.png"/><Relationship Id="rId14" Type="http://schemas.openxmlformats.org/officeDocument/2006/relationships/image" Target="../media/image200.png"/></Relationships>
</file>

<file path=ppt/slides/_rels/slide6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png"/><Relationship Id="rId3" Type="http://schemas.openxmlformats.org/officeDocument/2006/relationships/slide" Target="slide67.xml"/><Relationship Id="rId7" Type="http://schemas.openxmlformats.org/officeDocument/2006/relationships/image" Target="../media/image2.png"/><Relationship Id="rId12"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slide" Target="slide58.xml"/><Relationship Id="rId5" Type="http://schemas.openxmlformats.org/officeDocument/2006/relationships/slide" Target="slide4.xml"/><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slide" Target="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3825240" y="6458785"/>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9087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73036"/>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55201"/>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037366"/>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8"/>
            <a:ext cx="2468880" cy="466344"/>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3440"/>
            <a:ext cx="2468880" cy="466344"/>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595392"/>
            <a:ext cx="2468880" cy="466344"/>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2977344"/>
            <a:ext cx="2468880" cy="466344"/>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59296"/>
            <a:ext cx="2468880" cy="466344"/>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419531"/>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4501</a:t>
            </a:r>
          </a:p>
        </p:txBody>
      </p:sp>
      <p:sp>
        <p:nvSpPr>
          <p:cNvPr id="24" name="TextBox 23">
            <a:extLst>
              <a:ext uri="{FF2B5EF4-FFF2-40B4-BE49-F238E27FC236}">
                <a16:creationId xmlns:a16="http://schemas.microsoft.com/office/drawing/2014/main" id="{A8C77B9E-F6DF-48E7-BCBE-7CB17CA62692}"/>
              </a:ext>
            </a:extLst>
          </p:cNvPr>
          <p:cNvSpPr txBox="1"/>
          <p:nvPr/>
        </p:nvSpPr>
        <p:spPr>
          <a:xfrm>
            <a:off x="838200" y="3741248"/>
            <a:ext cx="2468880" cy="466344"/>
          </a:xfrm>
          <a:prstGeom prst="rect">
            <a:avLst/>
          </a:prstGeom>
          <a:noFill/>
        </p:spPr>
        <p:txBody>
          <a:bodyPr wrap="square" rtlCol="0">
            <a:spAutoFit/>
          </a:bodyPr>
          <a:lstStyle/>
          <a:p>
            <a:r>
              <a:rPr lang="en-US" sz="2400" dirty="0"/>
              <a:t>iOS App</a:t>
            </a:r>
          </a:p>
        </p:txBody>
      </p:sp>
      <p:sp>
        <p:nvSpPr>
          <p:cNvPr id="25" name="Rectangle 24">
            <a:extLst>
              <a:ext uri="{FF2B5EF4-FFF2-40B4-BE49-F238E27FC236}">
                <a16:creationId xmlns:a16="http://schemas.microsoft.com/office/drawing/2014/main" id="{068BE735-DD18-4D1C-BA26-1DEEF405BFC0}"/>
              </a:ext>
            </a:extLst>
          </p:cNvPr>
          <p:cNvSpPr/>
          <p:nvPr/>
        </p:nvSpPr>
        <p:spPr>
          <a:xfrm>
            <a:off x="3384709" y="3801696"/>
            <a:ext cx="365028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40k</a:t>
            </a:r>
          </a:p>
        </p:txBody>
      </p:sp>
      <p:sp>
        <p:nvSpPr>
          <p:cNvPr id="26" name="TextBox 25">
            <a:extLst>
              <a:ext uri="{FF2B5EF4-FFF2-40B4-BE49-F238E27FC236}">
                <a16:creationId xmlns:a16="http://schemas.microsoft.com/office/drawing/2014/main" id="{5B23D490-6E29-413D-A890-B59D4D10C96A}"/>
              </a:ext>
            </a:extLst>
          </p:cNvPr>
          <p:cNvSpPr txBox="1"/>
          <p:nvPr/>
        </p:nvSpPr>
        <p:spPr>
          <a:xfrm>
            <a:off x="838200" y="4123200"/>
            <a:ext cx="2468880" cy="466344"/>
          </a:xfrm>
          <a:prstGeom prst="rect">
            <a:avLst/>
          </a:prstGeom>
          <a:noFill/>
        </p:spPr>
        <p:txBody>
          <a:bodyPr wrap="square" rtlCol="0">
            <a:spAutoFit/>
          </a:bodyPr>
          <a:lstStyle/>
          <a:p>
            <a:r>
              <a:rPr lang="en-US" sz="2400" dirty="0"/>
              <a:t>Pacemaker</a:t>
            </a:r>
          </a:p>
        </p:txBody>
      </p:sp>
      <p:sp>
        <p:nvSpPr>
          <p:cNvPr id="27" name="Rectangle 26">
            <a:extLst>
              <a:ext uri="{FF2B5EF4-FFF2-40B4-BE49-F238E27FC236}">
                <a16:creationId xmlns:a16="http://schemas.microsoft.com/office/drawing/2014/main" id="{7EB88576-D07A-4E79-B8B1-0F3E7599BA5C}"/>
              </a:ext>
            </a:extLst>
          </p:cNvPr>
          <p:cNvSpPr/>
          <p:nvPr/>
        </p:nvSpPr>
        <p:spPr>
          <a:xfrm>
            <a:off x="3384709" y="4183861"/>
            <a:ext cx="73152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80k</a:t>
            </a:r>
          </a:p>
        </p:txBody>
      </p:sp>
      <p:sp>
        <p:nvSpPr>
          <p:cNvPr id="28" name="TextBox 27">
            <a:extLst>
              <a:ext uri="{FF2B5EF4-FFF2-40B4-BE49-F238E27FC236}">
                <a16:creationId xmlns:a16="http://schemas.microsoft.com/office/drawing/2014/main" id="{C2BD7C26-69BB-4511-B499-321470FF43EA}"/>
              </a:ext>
            </a:extLst>
          </p:cNvPr>
          <p:cNvSpPr txBox="1"/>
          <p:nvPr/>
        </p:nvSpPr>
        <p:spPr>
          <a:xfrm>
            <a:off x="838200" y="4505152"/>
            <a:ext cx="2468880" cy="466344"/>
          </a:xfrm>
          <a:prstGeom prst="rect">
            <a:avLst/>
          </a:prstGeom>
          <a:noFill/>
        </p:spPr>
        <p:txBody>
          <a:bodyPr wrap="square" rtlCol="0">
            <a:spAutoFit/>
          </a:bodyPr>
          <a:lstStyle/>
          <a:p>
            <a:r>
              <a:rPr lang="en-US" sz="2400" dirty="0"/>
              <a:t>Space Shuttle</a:t>
            </a:r>
          </a:p>
        </p:txBody>
      </p:sp>
      <p:sp>
        <p:nvSpPr>
          <p:cNvPr id="29" name="Rectangle 28">
            <a:extLst>
              <a:ext uri="{FF2B5EF4-FFF2-40B4-BE49-F238E27FC236}">
                <a16:creationId xmlns:a16="http://schemas.microsoft.com/office/drawing/2014/main" id="{636D71F6-9F46-4393-8952-514416DF31F5}"/>
              </a:ext>
            </a:extLst>
          </p:cNvPr>
          <p:cNvSpPr/>
          <p:nvPr/>
        </p:nvSpPr>
        <p:spPr>
          <a:xfrm>
            <a:off x="3384709" y="456602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400k</a:t>
            </a:r>
          </a:p>
        </p:txBody>
      </p:sp>
      <p:sp>
        <p:nvSpPr>
          <p:cNvPr id="30" name="TextBox 29">
            <a:extLst>
              <a:ext uri="{FF2B5EF4-FFF2-40B4-BE49-F238E27FC236}">
                <a16:creationId xmlns:a16="http://schemas.microsoft.com/office/drawing/2014/main" id="{781F89A1-E029-4C15-A027-13DD13564379}"/>
              </a:ext>
            </a:extLst>
          </p:cNvPr>
          <p:cNvSpPr txBox="1"/>
          <p:nvPr/>
        </p:nvSpPr>
        <p:spPr>
          <a:xfrm>
            <a:off x="838200" y="4887104"/>
            <a:ext cx="2468880" cy="466344"/>
          </a:xfrm>
          <a:prstGeom prst="rect">
            <a:avLst/>
          </a:prstGeom>
          <a:noFill/>
        </p:spPr>
        <p:txBody>
          <a:bodyPr wrap="square" rtlCol="0">
            <a:spAutoFit/>
          </a:bodyPr>
          <a:lstStyle/>
          <a:p>
            <a:r>
              <a:rPr lang="en-US" sz="2400" dirty="0"/>
              <a:t>Firefox</a:t>
            </a:r>
          </a:p>
        </p:txBody>
      </p:sp>
      <p:sp>
        <p:nvSpPr>
          <p:cNvPr id="31" name="Rectangle 30">
            <a:extLst>
              <a:ext uri="{FF2B5EF4-FFF2-40B4-BE49-F238E27FC236}">
                <a16:creationId xmlns:a16="http://schemas.microsoft.com/office/drawing/2014/main" id="{D73A3311-F139-4517-AF73-7CA73C10119E}"/>
              </a:ext>
            </a:extLst>
          </p:cNvPr>
          <p:cNvSpPr/>
          <p:nvPr/>
        </p:nvSpPr>
        <p:spPr>
          <a:xfrm>
            <a:off x="3384709" y="494819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9.7M</a:t>
            </a:r>
          </a:p>
        </p:txBody>
      </p:sp>
      <p:sp>
        <p:nvSpPr>
          <p:cNvPr id="32" name="TextBox 31">
            <a:extLst>
              <a:ext uri="{FF2B5EF4-FFF2-40B4-BE49-F238E27FC236}">
                <a16:creationId xmlns:a16="http://schemas.microsoft.com/office/drawing/2014/main" id="{A854369A-F4EC-43C5-ACC4-15979F57968E}"/>
              </a:ext>
            </a:extLst>
          </p:cNvPr>
          <p:cNvSpPr txBox="1"/>
          <p:nvPr/>
        </p:nvSpPr>
        <p:spPr>
          <a:xfrm>
            <a:off x="838200" y="5269056"/>
            <a:ext cx="2468880" cy="466344"/>
          </a:xfrm>
          <a:prstGeom prst="rect">
            <a:avLst/>
          </a:prstGeom>
          <a:noFill/>
        </p:spPr>
        <p:txBody>
          <a:bodyPr wrap="square" rtlCol="0">
            <a:spAutoFit/>
          </a:bodyPr>
          <a:lstStyle/>
          <a:p>
            <a:r>
              <a:rPr lang="en-US" sz="2400" dirty="0"/>
              <a:t>Mac OS X v 10.4</a:t>
            </a:r>
          </a:p>
        </p:txBody>
      </p:sp>
      <p:sp>
        <p:nvSpPr>
          <p:cNvPr id="33" name="Rectangle 32">
            <a:extLst>
              <a:ext uri="{FF2B5EF4-FFF2-40B4-BE49-F238E27FC236}">
                <a16:creationId xmlns:a16="http://schemas.microsoft.com/office/drawing/2014/main" id="{CC0776DD-ACA4-4CB7-A565-C6341F228C02}"/>
              </a:ext>
            </a:extLst>
          </p:cNvPr>
          <p:cNvSpPr/>
          <p:nvPr/>
        </p:nvSpPr>
        <p:spPr>
          <a:xfrm>
            <a:off x="3384709" y="5330356"/>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86M</a:t>
            </a:r>
          </a:p>
        </p:txBody>
      </p:sp>
      <p:sp>
        <p:nvSpPr>
          <p:cNvPr id="34" name="TextBox 33">
            <a:extLst>
              <a:ext uri="{FF2B5EF4-FFF2-40B4-BE49-F238E27FC236}">
                <a16:creationId xmlns:a16="http://schemas.microsoft.com/office/drawing/2014/main" id="{6364711F-BCE2-4D0D-BFF6-17D99A6C2572}"/>
              </a:ext>
            </a:extLst>
          </p:cNvPr>
          <p:cNvSpPr txBox="1"/>
          <p:nvPr/>
        </p:nvSpPr>
        <p:spPr>
          <a:xfrm>
            <a:off x="838200" y="5651008"/>
            <a:ext cx="2468880" cy="466344"/>
          </a:xfrm>
          <a:prstGeom prst="rect">
            <a:avLst/>
          </a:prstGeom>
          <a:noFill/>
        </p:spPr>
        <p:txBody>
          <a:bodyPr wrap="square" rtlCol="0">
            <a:spAutoFit/>
          </a:bodyPr>
          <a:lstStyle/>
          <a:p>
            <a:r>
              <a:rPr lang="en-US" sz="2400" dirty="0"/>
              <a:t>High-End Car</a:t>
            </a:r>
          </a:p>
        </p:txBody>
      </p:sp>
      <p:sp>
        <p:nvSpPr>
          <p:cNvPr id="35" name="Rectangle 34">
            <a:extLst>
              <a:ext uri="{FF2B5EF4-FFF2-40B4-BE49-F238E27FC236}">
                <a16:creationId xmlns:a16="http://schemas.microsoft.com/office/drawing/2014/main" id="{49586868-2131-4E0D-B876-C137F16C534D}"/>
              </a:ext>
            </a:extLst>
          </p:cNvPr>
          <p:cNvSpPr/>
          <p:nvPr/>
        </p:nvSpPr>
        <p:spPr>
          <a:xfrm>
            <a:off x="3384709" y="571252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100M</a:t>
            </a:r>
          </a:p>
        </p:txBody>
      </p:sp>
      <p:sp>
        <p:nvSpPr>
          <p:cNvPr id="37" name="TextBox 36">
            <a:extLst>
              <a:ext uri="{FF2B5EF4-FFF2-40B4-BE49-F238E27FC236}">
                <a16:creationId xmlns:a16="http://schemas.microsoft.com/office/drawing/2014/main" id="{08A8C494-0CEC-42A7-9A44-2F9AACF585D9}"/>
              </a:ext>
            </a:extLst>
          </p:cNvPr>
          <p:cNvSpPr txBox="1"/>
          <p:nvPr/>
        </p:nvSpPr>
        <p:spPr>
          <a:xfrm>
            <a:off x="838199" y="6032959"/>
            <a:ext cx="2546509" cy="466344"/>
          </a:xfrm>
          <a:prstGeom prst="rect">
            <a:avLst/>
          </a:prstGeom>
          <a:noFill/>
        </p:spPr>
        <p:txBody>
          <a:bodyPr wrap="square" rtlCol="0">
            <a:spAutoFit/>
          </a:bodyPr>
          <a:lstStyle/>
          <a:p>
            <a:r>
              <a:rPr lang="en-US" sz="2400" dirty="0"/>
              <a:t>All Google Services</a:t>
            </a:r>
          </a:p>
        </p:txBody>
      </p:sp>
      <p:sp>
        <p:nvSpPr>
          <p:cNvPr id="45" name="Rectangle 44">
            <a:extLst>
              <a:ext uri="{FF2B5EF4-FFF2-40B4-BE49-F238E27FC236}">
                <a16:creationId xmlns:a16="http://schemas.microsoft.com/office/drawing/2014/main" id="{395677A6-E6C8-4300-9192-178E8461B5BC}"/>
              </a:ext>
            </a:extLst>
          </p:cNvPr>
          <p:cNvSpPr/>
          <p:nvPr/>
        </p:nvSpPr>
        <p:spPr>
          <a:xfrm>
            <a:off x="3384709" y="6094681"/>
            <a:ext cx="365760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2B</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2207902332"/>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1798529364"/>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78995094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746105270"/>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272526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10571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25</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966683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C5C3CFF8-AA03-49E9-AE90-1BE5F2952C77}"/>
                  </a:ext>
                </a:extLst>
              </p:cNvPr>
              <p:cNvGraphicFramePr>
                <a:graphicFrameLocks noChangeAspect="1"/>
              </p:cNvGraphicFramePr>
              <p:nvPr>
                <p:extLst>
                  <p:ext uri="{D42A27DB-BD31-4B8C-83A1-F6EECF244321}">
                    <p14:modId xmlns:p14="http://schemas.microsoft.com/office/powerpoint/2010/main" val="937575248"/>
                  </p:ext>
                </p:extLst>
              </p:nvPr>
            </p:nvGraphicFramePr>
            <p:xfrm>
              <a:off x="0" y="-550"/>
              <a:ext cx="12192000" cy="6858001"/>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12192000" cy="6858001"/>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0" name="Section Zoom 9">
                <a:hlinkClick r:id="rId13" action="ppaction://hlinksldjump"/>
                <a:extLst>
                  <a:ext uri="{FF2B5EF4-FFF2-40B4-BE49-F238E27FC236}">
                    <a16:creationId xmlns:a16="http://schemas.microsoft.com/office/drawing/2014/main" id="{C5C3CFF8-AA03-49E9-AE90-1BE5F2952C77}"/>
                  </a:ext>
                </a:extLst>
              </p:cNvPr>
              <p:cNvPicPr>
                <a:picLocks noGrp="1" noRot="1" noChangeAspect="1" noMove="1" noResize="1" noEditPoints="1" noAdjustHandles="1" noChangeArrowheads="1" noChangeShapeType="1"/>
              </p:cNvPicPr>
              <p:nvPr/>
            </p:nvPicPr>
            <p:blipFill>
              <a:blip r:embed="rId14"/>
              <a:stretch>
                <a:fillRect/>
              </a:stretch>
            </p:blipFill>
            <p:spPr>
              <a:xfrm>
                <a:off x="0" y="-550"/>
                <a:ext cx="12192000" cy="6858001"/>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28601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0"/>
                                        </p:tgtEl>
                                      </p:cBhvr>
                                      <p:by x="30000" y="30000"/>
                                    </p:animScale>
                                  </p:childTnLst>
                                </p:cTn>
                              </p:par>
                              <p:par>
                                <p:cTn id="7" presetID="42" presetClass="path" presetSubtype="0" fill="hold" nodeType="withEffect">
                                  <p:stCondLst>
                                    <p:cond delay="0"/>
                                  </p:stCondLst>
                                  <p:childTnLst>
                                    <p:animMotion origin="layout" path="M -0.15872 -0.10255 L 0 0 " pathEditMode="relative" rAng="0" ptsTypes="AA">
                                      <p:cBhvr>
                                        <p:cTn id="8" dur="1000" spd="-100000" fill="hold"/>
                                        <p:tgtEl>
                                          <p:spTgt spid="10"/>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28</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81743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29</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281153143"/>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3"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4"/>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7170858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9"/>
                                        </p:tgtEl>
                                      </p:cBhvr>
                                      <p:by x="332000" y="332000"/>
                                    </p:animScale>
                                  </p:childTnLst>
                                </p:cTn>
                              </p:par>
                              <p:par>
                                <p:cTn id="7" presetID="42" presetClass="path" presetSubtype="0" fill="hold" nodeType="withEffect">
                                  <p:stCondLst>
                                    <p:cond delay="0"/>
                                  </p:stCondLst>
                                  <p:childTnLst>
                                    <p:animMotion origin="layout" path="M -3.75E-6 -3.7037E-6 L -0.15859 0.10255 " pathEditMode="relative" rAng="0" ptsTypes="AA">
                                      <p:cBhvr>
                                        <p:cTn id="8" dur="1000" fill="hold"/>
                                        <p:tgtEl>
                                          <p:spTgt spid="9"/>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946353347"/>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5"/>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2515349191"/>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8"/>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0827272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1"/>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73978324"/>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3"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4"/>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593499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
                                        </p:tgtEl>
                                      </p:cBhvr>
                                      <p:by x="332000" y="332000"/>
                                    </p:animScale>
                                  </p:childTnLst>
                                </p:cTn>
                              </p:par>
                              <p:par>
                                <p:cTn id="7" presetID="42" presetClass="path" presetSubtype="0" fill="hold" nodeType="withEffect">
                                  <p:stCondLst>
                                    <p:cond delay="0"/>
                                  </p:stCondLst>
                                  <p:childTnLst>
                                    <p:animMotion origin="layout" path="M 3.95833E-6 -3.7037E-6 L 0.15872 0.10255 " pathEditMode="relative" rAng="0" ptsTypes="AA">
                                      <p:cBhvr>
                                        <p:cTn id="8" dur="1000" fill="hold"/>
                                        <p:tgtEl>
                                          <p:spTgt spid="7"/>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5272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34</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137141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64449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2128258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39</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ext uri="{D42A27DB-BD31-4B8C-83A1-F6EECF244321}">
                <p14:modId xmlns:p14="http://schemas.microsoft.com/office/powerpoint/2010/main" val="440516596"/>
              </p:ext>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9628092" y="5090055"/>
            <a:ext cx="2563907" cy="930274"/>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dirty="0"/>
              <a:t># binders for:</a:t>
            </a:r>
          </a:p>
          <a:p>
            <a:pPr rtl="0"/>
            <a:r>
              <a:rPr lang="en-US" dirty="0"/>
              <a:t>Curve25519:	90   (x64) or 188 (x32)</a:t>
            </a:r>
            <a:endParaRPr lang="en-US" b="0" dirty="0">
              <a:effectLst/>
            </a:endParaRPr>
          </a:p>
          <a:p>
            <a:pPr rtl="0"/>
            <a:r>
              <a:rPr lang="en-US" dirty="0"/>
              <a:t>P-256: 	150 (x64) or 400 (x32)</a:t>
            </a:r>
            <a:endParaRPr lang="en-US" b="0" dirty="0">
              <a:effectLst/>
            </a:endParaRPr>
          </a:p>
          <a:p>
            <a:r>
              <a:rPr lang="en-US" dirty="0"/>
              <a:t>P-384:	300 (x64) or 916 (x32)</a:t>
            </a:r>
            <a:endParaRPr lang="en-US" sz="1100" dirty="0"/>
          </a:p>
        </p:txBody>
      </p:sp>
    </p:spTree>
    <p:extLst>
      <p:ext uri="{BB962C8B-B14F-4D97-AF65-F5344CB8AC3E}">
        <p14:creationId xmlns:p14="http://schemas.microsoft.com/office/powerpoint/2010/main" val="224221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22003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4127949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β-reduction with ((\lambda x. x + 5) 2)</a:t>
            </a:r>
          </a:p>
          <a:p>
            <a:pPr>
              <a:lnSpc>
                <a:spcPct val="100000"/>
              </a:lnSpc>
            </a:pPr>
            <a:r>
              <a:rPr lang="en-US" dirty="0"/>
              <a:t>Words about how termination is non-trivial and interesting</a:t>
            </a:r>
          </a:p>
          <a:p>
            <a:pPr>
              <a:lnSpc>
                <a:spcPct val="100000"/>
              </a:lnSpc>
            </a:pPr>
            <a:r>
              <a:rPr lang="en-US" dirty="0"/>
              <a:t>Note that this is useful for eliminating function call overhead in the generated code, with is important for output code performance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49047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a:t>
            </a:r>
            <a:r>
              <a:rPr lang="el-GR" dirty="0"/>
              <a:t>ιδ-</a:t>
            </a:r>
            <a:r>
              <a:rPr lang="en-US" dirty="0"/>
              <a:t>reduction + rewrites with (map (\lambda x. x + 5) [1; 2; 3])</a:t>
            </a:r>
          </a:p>
          <a:p>
            <a:pPr lvl="1">
              <a:lnSpc>
                <a:spcPct val="100000"/>
              </a:lnSpc>
            </a:pPr>
            <a:r>
              <a:rPr lang="en-US" dirty="0"/>
              <a:t>Note that this leaves β </a:t>
            </a:r>
            <a:r>
              <a:rPr lang="en-US" dirty="0" err="1"/>
              <a:t>redexes</a:t>
            </a:r>
            <a:endParaRPr lang="en-US" dirty="0"/>
          </a:p>
          <a:p>
            <a:pPr>
              <a:lnSpc>
                <a:spcPct val="100000"/>
              </a:lnSpc>
            </a:pPr>
            <a:r>
              <a:rPr lang="en-US" dirty="0"/>
              <a:t>Words about how making rewriting efficient and combining it with β-reduction in a way that scales is interesting (idk what to say here though)</a:t>
            </a:r>
          </a:p>
          <a:p>
            <a:pPr>
              <a:lnSpc>
                <a:spcPct val="100000"/>
              </a:lnSpc>
            </a:pPr>
            <a:r>
              <a:rPr lang="en-US" dirty="0"/>
              <a:t>Words for arithmetic rewriting in fiat-crypto: without this we get quartic </a:t>
            </a:r>
            <a:r>
              <a:rPr lang="en-US" dirty="0" err="1"/>
              <a:t>asymptotics</a:t>
            </a:r>
            <a:r>
              <a:rPr lang="en-US" dirty="0"/>
              <a:t> of the # lines of code rather than merely quadratic, so it's not really acceptable to save for a later stage</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3512672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Example of let-lifting with (map f (let y := x + x in let z := y + y in [z; z; z])</a:t>
            </a:r>
          </a:p>
          <a:p>
            <a:pPr>
              <a:lnSpc>
                <a:spcPct val="100000"/>
              </a:lnSpc>
            </a:pPr>
            <a:r>
              <a:rPr lang="en-US" dirty="0"/>
              <a:t>to avoid exponential blowup in code size</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97388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322296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1187081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r>
              <a:rPr lang="en-US" dirty="0"/>
              <a:t>TODO: how much of this do I throw up ahead of time???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46</a:t>
            </a:fld>
            <a:endParaRPr lang="en-US"/>
          </a:p>
        </p:txBody>
      </p:sp>
    </p:spTree>
    <p:extLst>
      <p:ext uri="{BB962C8B-B14F-4D97-AF65-F5344CB8AC3E}">
        <p14:creationId xmlns:p14="http://schemas.microsoft.com/office/powerpoint/2010/main" val="3761414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fontScale="92500" lnSpcReduction="20000"/>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268970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a:p>
            <a:r>
              <a:rPr lang="en-US" dirty="0"/>
              <a:t>Pull slides from RQE???</a:t>
            </a:r>
          </a:p>
          <a:p>
            <a:r>
              <a:rPr lang="en-US" dirty="0"/>
              <a:t>Expression application ⇝ </a:t>
            </a:r>
            <a:r>
              <a:rPr lang="en-US" dirty="0" err="1"/>
              <a:t>Gallina</a:t>
            </a:r>
            <a:r>
              <a:rPr lang="en-US" dirty="0"/>
              <a:t> application</a:t>
            </a:r>
          </a:p>
          <a:p>
            <a:r>
              <a:rPr lang="en-US" dirty="0"/>
              <a:t>Expression abstraction ⇝ </a:t>
            </a:r>
            <a:r>
              <a:rPr lang="en-US" dirty="0" err="1"/>
              <a:t>Gallina</a:t>
            </a:r>
            <a:r>
              <a:rPr lang="en-US" dirty="0"/>
              <a:t> abstraction</a:t>
            </a:r>
          </a:p>
          <a:p>
            <a:r>
              <a:rPr lang="en-US" dirty="0"/>
              <a:t>Expression constants ⇝ rewriter invocations on </a:t>
            </a:r>
            <a:r>
              <a:rPr lang="el-GR" dirty="0"/>
              <a:t>η-</a:t>
            </a:r>
            <a:r>
              <a:rPr lang="en-US" dirty="0"/>
              <a:t>expanded forms</a:t>
            </a:r>
          </a:p>
          <a:p>
            <a:br>
              <a:rPr lang="en-US" dirty="0"/>
            </a:b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2250372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3952496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5</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2324930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4095879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862656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2902995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2824855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5"/>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7"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8"/>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11"/>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B0E86F6-F3E1-4A53-AB35-18A3124360A8}"/>
                  </a:ext>
                </a:extLst>
              </p:cNvPr>
              <p:cNvGraphicFramePr>
                <a:graphicFrameLocks noChangeAspect="1"/>
              </p:cNvGraphicFramePr>
              <p:nvPr>
                <p:extLst>
                  <p:ext uri="{D42A27DB-BD31-4B8C-83A1-F6EECF244321}">
                    <p14:modId xmlns:p14="http://schemas.microsoft.com/office/powerpoint/2010/main" val="1728811917"/>
                  </p:ext>
                </p:extLst>
              </p:nvPr>
            </p:nvGraphicFramePr>
            <p:xfrm>
              <a:off x="0" y="-7351"/>
              <a:ext cx="12192000" cy="6858000"/>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9B0E86F6-F3E1-4A53-AB35-18A3124360A8}"/>
                  </a:ext>
                </a:extLst>
              </p:cNvPr>
              <p:cNvPicPr>
                <a:picLocks noGrp="1" noRot="1" noChangeAspect="1" noMove="1" noResize="1" noEditPoints="1" noAdjustHandles="1" noChangeArrowheads="1" noChangeShapeType="1"/>
              </p:cNvPicPr>
              <p:nvPr/>
            </p:nvPicPr>
            <p:blipFill>
              <a:blip r:embed="rId14"/>
              <a:stretch>
                <a:fillRect/>
              </a:stretch>
            </p:blipFill>
            <p:spPr>
              <a:xfrm>
                <a:off x="0" y="-7351"/>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21739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10255 L 0 -2.25514E-17 " pathEditMode="relative" rAng="0" ptsTypes="AA">
                                      <p:cBhvr>
                                        <p:cTn id="8" dur="1000" spd="-100000" fill="hold"/>
                                        <p:tgtEl>
                                          <p:spTgt spid="12"/>
                                        </p:tgtEl>
                                        <p:attrNameLst>
                                          <p:attrName>ppt_x</p:attrName>
                                          <p:attrName>ppt_y</p:attrName>
                                        </p:attrNameLst>
                                      </p:cBhvr>
                                      <p:rCtr x="-7930" y="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3315991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57</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3"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4"/>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468775614"/>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1"/>
                                        </p:tgtEl>
                                      </p:cBhvr>
                                      <p:by x="332000" y="332000"/>
                                    </p:animScale>
                                  </p:childTnLst>
                                </p:cTn>
                              </p:par>
                              <p:par>
                                <p:cTn id="7" presetID="42" presetClass="path" presetSubtype="0" fill="hold" nodeType="withEffect">
                                  <p:stCondLst>
                                    <p:cond delay="0"/>
                                  </p:stCondLst>
                                  <p:childTnLst>
                                    <p:animMotion origin="layout" path="M 3.95833E-6 -1.48148E-6 L 0.15872 -0.27523 " pathEditMode="relative" rAng="0" ptsTypes="AA">
                                      <p:cBhvr>
                                        <p:cTn id="8" dur="1000" fill="hold"/>
                                        <p:tgtEl>
                                          <p:spTgt spid="11"/>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58</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55931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60</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5"/>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8"/>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11"/>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5DF3E2C-099C-4E05-B5E3-DFF71CE16D53}"/>
                  </a:ext>
                </a:extLst>
              </p:cNvPr>
              <p:cNvGraphicFramePr>
                <a:graphicFrameLocks noChangeAspect="1"/>
              </p:cNvGraphicFramePr>
              <p:nvPr>
                <p:extLst>
                  <p:ext uri="{D42A27DB-BD31-4B8C-83A1-F6EECF244321}">
                    <p14:modId xmlns:p14="http://schemas.microsoft.com/office/powerpoint/2010/main" val="1465605751"/>
                  </p:ext>
                </p:extLst>
              </p:nvPr>
            </p:nvGraphicFramePr>
            <p:xfrm>
              <a:off x="0" y="0"/>
              <a:ext cx="12192000" cy="6858000"/>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C5DF3E2C-099C-4E05-B5E3-DFF71CE16D53}"/>
                  </a:ext>
                </a:extLst>
              </p:cNvPr>
              <p:cNvPicPr>
                <a:picLocks noGrp="1" noRot="1" noChangeAspect="1" noMove="1" noResize="1" noEditPoints="1" noAdjustHandles="1" noChangeArrowheads="1" noChangeShapeType="1"/>
              </p:cNvPicPr>
              <p:nvPr/>
            </p:nvPicPr>
            <p:blipFill>
              <a:blip r:embed="rId14"/>
              <a:stretch>
                <a:fillRect/>
              </a:stretch>
            </p:blipFill>
            <p:spPr>
              <a:xfrm>
                <a:off x="0" y="0"/>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9823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72 0.27523 L 0 0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61</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1163895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2049159834"/>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4"/>
              <a:stretch>
                <a:fillRect/>
              </a:stretch>
            </p:blipFill>
            <p:spPr>
              <a:xfrm>
                <a:off x="6189851" y="4281966"/>
                <a:ext cx="3680914" cy="2070514"/>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9899900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3"/>
                                        </p:tgtEl>
                                      </p:cBhvr>
                                      <p:by x="332000" y="332000"/>
                                    </p:animScale>
                                  </p:childTnLst>
                                </p:cTn>
                              </p:par>
                              <p:par>
                                <p:cTn id="7" presetID="42" presetClass="path" presetSubtype="0" fill="hold" nodeType="withEffect">
                                  <p:stCondLst>
                                    <p:cond delay="0"/>
                                  </p:stCondLst>
                                  <p:childTnLst>
                                    <p:animMotion origin="layout" path="M -3.75E-6 -1.48148E-6 L -0.15859 -0.27523 " pathEditMode="relative" rAng="0" ptsTypes="AA">
                                      <p:cBhvr>
                                        <p:cTn id="8" dur="1000" fill="hold"/>
                                        <p:tgtEl>
                                          <p:spTgt spid="13"/>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63</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3402720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512103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65</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3686ACDA-F3D0-4013-A9A7-B65C4E75C977}"/>
                  </a:ext>
                </a:extLst>
              </p:cNvPr>
              <p:cNvGraphicFramePr>
                <a:graphicFrameLocks noChangeAspect="1"/>
              </p:cNvGraphicFramePr>
              <p:nvPr>
                <p:extLst>
                  <p:ext uri="{D42A27DB-BD31-4B8C-83A1-F6EECF244321}">
                    <p14:modId xmlns:p14="http://schemas.microsoft.com/office/powerpoint/2010/main" val="1547739831"/>
                  </p:ext>
                </p:extLst>
              </p:nvPr>
            </p:nvGraphicFramePr>
            <p:xfrm>
              <a:off x="0" y="952"/>
              <a:ext cx="12192000" cy="6858000"/>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12192000" cy="6858000"/>
                        </a:xfrm>
                        <a:prstGeom prst="rect">
                          <a:avLst/>
                        </a:prstGeom>
                        <a:ln w="38100" cap="sq">
                          <a:solidFill>
                            <a:srgbClr val="000000"/>
                          </a:solidFill>
                          <a:prstDash val="solid"/>
                          <a:miter lim="800000"/>
                        </a:ln>
                        <a:effectLst/>
                      </p166:spPr>
                    </psez:zmPr>
                  </psez:sectionZmObj>
                </psez:sectionZm>
              </a:graphicData>
            </a:graphic>
          </p:graphicFrame>
        </mc:Choice>
        <mc:Fallback xmlns="">
          <p:pic>
            <p:nvPicPr>
              <p:cNvPr id="12" name="Section Zoom 11">
                <a:hlinkClick r:id="rId13" action="ppaction://hlinksldjump"/>
                <a:extLst>
                  <a:ext uri="{FF2B5EF4-FFF2-40B4-BE49-F238E27FC236}">
                    <a16:creationId xmlns:a16="http://schemas.microsoft.com/office/drawing/2014/main" id="{3686ACDA-F3D0-4013-A9A7-B65C4E75C977}"/>
                  </a:ext>
                </a:extLst>
              </p:cNvPr>
              <p:cNvPicPr>
                <a:picLocks noGrp="1" noRot="1" noChangeAspect="1" noMove="1" noResize="1" noEditPoints="1" noAdjustHandles="1" noChangeArrowheads="1" noChangeShapeType="1"/>
              </p:cNvPicPr>
              <p:nvPr/>
            </p:nvPicPr>
            <p:blipFill>
              <a:blip r:embed="rId14"/>
              <a:stretch>
                <a:fillRect/>
              </a:stretch>
            </p:blipFill>
            <p:spPr>
              <a:xfrm>
                <a:off x="0" y="952"/>
                <a:ext cx="12192000" cy="6858000"/>
              </a:xfrm>
              <a:prstGeom prst="rect">
                <a:avLst/>
              </a:prstGeom>
              <a:ln w="38100" cap="sq">
                <a:solidFill>
                  <a:srgbClr val="000000"/>
                </a:solidFill>
                <a:prstDash val="solid"/>
                <a:miter lim="800000"/>
              </a:ln>
              <a:effectLst/>
            </p:spPr>
          </p:pic>
        </mc:Fallback>
      </mc:AlternateContent>
    </p:spTree>
    <p:extLst>
      <p:ext uri="{BB962C8B-B14F-4D97-AF65-F5344CB8AC3E}">
        <p14:creationId xmlns:p14="http://schemas.microsoft.com/office/powerpoint/2010/main" val="18331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2"/>
                                        </p:tgtEl>
                                      </p:cBhvr>
                                      <p:by x="30000" y="30000"/>
                                    </p:animScale>
                                  </p:childTnLst>
                                </p:cTn>
                              </p:par>
                              <p:par>
                                <p:cTn id="7" presetID="42" presetClass="path" presetSubtype="0" fill="hold" nodeType="withEffect">
                                  <p:stCondLst>
                                    <p:cond delay="0"/>
                                  </p:stCondLst>
                                  <p:childTnLst>
                                    <p:animMotion origin="layout" path="M 0.15859 0.27523 L 0 2.59259E-6 " pathEditMode="relative" rAng="0" ptsTypes="AA">
                                      <p:cBhvr>
                                        <p:cTn id="8" dur="1000" spd="-100000" fill="hold"/>
                                        <p:tgtEl>
                                          <p:spTgt spid="12"/>
                                        </p:tgtEl>
                                        <p:attrNameLst>
                                          <p:attrName>ppt_x</p:attrName>
                                          <p:attrName>ppt_y</p:attrName>
                                        </p:attrNameLst>
                                      </p:cBhvr>
                                      <p:rCtr x="-7930" y="-137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hlinkClick r:id="rId3" action="ppaction://hlinksldjump"/>
            <a:extLst>
              <a:ext uri="{FF2B5EF4-FFF2-40B4-BE49-F238E27FC236}">
                <a16:creationId xmlns:a16="http://schemas.microsoft.com/office/drawing/2014/main" id="{5015F248-8CC4-4F08-AA2B-24BAF04F588F}"/>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66</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4"/>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6"/>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7"/>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9"/>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10"/>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1"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2"/>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4"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5"/>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30556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67</a:t>
            </a:fld>
            <a:endParaRPr lang="en-US"/>
          </a:p>
        </p:txBody>
      </p:sp>
    </p:spTree>
    <p:extLst>
      <p:ext uri="{BB962C8B-B14F-4D97-AF65-F5344CB8AC3E}">
        <p14:creationId xmlns:p14="http://schemas.microsoft.com/office/powerpoint/2010/main" val="2329219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68</a:t>
            </a:fld>
            <a:endParaRPr lang="en-US"/>
          </a:p>
        </p:txBody>
      </p:sp>
    </p:spTree>
    <p:extLst>
      <p:ext uri="{BB962C8B-B14F-4D97-AF65-F5344CB8AC3E}">
        <p14:creationId xmlns:p14="http://schemas.microsoft.com/office/powerpoint/2010/main" val="804375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69</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3772907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70</a:t>
            </a:fld>
            <a:endParaRPr lang="en-US"/>
          </a:p>
        </p:txBody>
      </p:sp>
      <p:grpSp>
        <p:nvGrpSpPr>
          <p:cNvPr id="6" name="Group 5">
            <a:extLst>
              <a:ext uri="{FF2B5EF4-FFF2-40B4-BE49-F238E27FC236}">
                <a16:creationId xmlns:a16="http://schemas.microsoft.com/office/drawing/2014/main" id="{F27F4895-7210-4F0C-B002-65C26E02DA64}"/>
              </a:ext>
            </a:extLst>
          </p:cNvPr>
          <p:cNvGrpSpPr/>
          <p:nvPr/>
        </p:nvGrpSpPr>
        <p:grpSpPr>
          <a:xfrm>
            <a:off x="838200" y="-3849115"/>
            <a:ext cx="24569930" cy="20268755"/>
            <a:chOff x="838200" y="-3849115"/>
            <a:chExt cx="24569930" cy="20268755"/>
          </a:xfrm>
        </p:grpSpPr>
        <p:sp>
          <p:nvSpPr>
            <p:cNvPr id="8" name="Rectangle: Rounded Corners 7">
              <a:extLst>
                <a:ext uri="{FF2B5EF4-FFF2-40B4-BE49-F238E27FC236}">
                  <a16:creationId xmlns:a16="http://schemas.microsoft.com/office/drawing/2014/main" id="{C072FBE2-ED20-484E-82C3-CA2FFA0A692B}"/>
                </a:ext>
              </a:extLst>
            </p:cNvPr>
            <p:cNvSpPr/>
            <p:nvPr/>
          </p:nvSpPr>
          <p:spPr>
            <a:xfrm>
              <a:off x="838200" y="1828800"/>
              <a:ext cx="1737360"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701097"/>
              <a:ext cx="1965960" cy="1965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649979" y="1920499"/>
              <a:ext cx="146304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329940" y="3621723"/>
              <a:ext cx="2258568" cy="2258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917692" y="1436243"/>
              <a:ext cx="3172968" cy="3172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9634336" y="4104863"/>
              <a:ext cx="1655064" cy="1655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6132184" y="4703795"/>
              <a:ext cx="2112264" cy="2112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9721596" y="1801368"/>
              <a:ext cx="1627632" cy="1627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11500106" y="2511616"/>
              <a:ext cx="13908024" cy="13908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11289400" y="-3849115"/>
              <a:ext cx="6181344" cy="61813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grpSp>
    </p:spTree>
    <p:extLst>
      <p:ext uri="{BB962C8B-B14F-4D97-AF65-F5344CB8AC3E}">
        <p14:creationId xmlns:p14="http://schemas.microsoft.com/office/powerpoint/2010/main" val="9474045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9592</TotalTime>
  <Words>7136</Words>
  <Application>Microsoft Office PowerPoint</Application>
  <PresentationFormat>Widescreen</PresentationFormat>
  <Paragraphs>921</Paragraphs>
  <Slides>70</Slides>
  <Notes>52</Notes>
  <HiddenSlides>15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Calibri</vt:lpstr>
      <vt:lpstr>Arial</vt:lpstr>
      <vt:lpstr>Calibri Light</vt:lpstr>
      <vt:lpstr>Office Theme</vt:lpstr>
      <vt:lpstr>Performance Engineering of Proof-Based Software Systems at Scale</vt:lpstr>
      <vt:lpstr>Outline</vt:lpstr>
      <vt:lpstr>Outline</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Outline</vt:lpstr>
      <vt:lpstr>Outline</vt:lpstr>
      <vt:lpstr>Outline</vt:lpstr>
      <vt:lpstr>Progress on the Problem: Fiat Cryptography</vt:lpstr>
      <vt:lpstr>Fiat Cryptography: The Goal</vt:lpstr>
      <vt:lpstr>Fiat Cryptography: Desiderata</vt:lpstr>
      <vt:lpstr>Spoiler: It Works Great!</vt:lpstr>
      <vt:lpstr>Fiat Cryptography: Methodology</vt:lpstr>
      <vt:lpstr>Fiat Cryptography: Methodology</vt:lpstr>
      <vt:lpstr>Fiat Cryptography: Methodology</vt:lpstr>
      <vt:lpstr>Partial Evaluation and Rewriting</vt:lpstr>
      <vt:lpstr>Partial Evaluation: What is it?</vt:lpstr>
      <vt:lpstr>Partial Evaluation: It’s not Trivial</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Extra Obvious Requirements</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vt:lpstr>
      <vt:lpstr>Partial Evaluation and Rewriting: Evaluation</vt:lpstr>
      <vt:lpstr>Outline</vt:lpstr>
      <vt:lpstr>Outline</vt:lpstr>
      <vt:lpstr>Outline</vt:lpstr>
      <vt:lpstr>Takeaways: What’s Working</vt:lpstr>
      <vt:lpstr>Takeaways</vt:lpstr>
      <vt:lpstr>Outline</vt:lpstr>
      <vt:lpstr>Outline</vt:lpstr>
      <vt:lpstr>Outline</vt:lpstr>
      <vt:lpstr>Takeaways: What Needs to Change</vt:lpstr>
      <vt:lpstr>Takeaways: What Needs to Change</vt:lpstr>
      <vt:lpstr>Outline</vt:lpstr>
      <vt:lpstr>Outline</vt:lpstr>
      <vt:lpstr>Q &amp; A</vt:lpstr>
      <vt:lpstr>PowerPoint Presentation</vt:lpstr>
      <vt:lpstr>Fiat Cryptography: Methodology</vt:lpstr>
      <vt:lpstr>Fiat Cryptography: Methodology</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88</cp:revision>
  <dcterms:created xsi:type="dcterms:W3CDTF">2020-11-09T22:36:26Z</dcterms:created>
  <dcterms:modified xsi:type="dcterms:W3CDTF">2020-11-20T01:48:37Z</dcterms:modified>
</cp:coreProperties>
</file>